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8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B07D1-0262-4CAF-B643-47E30AC8D5E6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6D88F-98DC-4A83-95B9-BE23E3EA9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09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88F-98DC-4A83-95B9-BE23E3EA97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09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88F-98DC-4A83-95B9-BE23E3EA97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09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88F-98DC-4A83-95B9-BE23E3EA97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09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88F-98DC-4A83-95B9-BE23E3EA97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09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88F-98DC-4A83-95B9-BE23E3EA97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09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88F-98DC-4A83-95B9-BE23E3EA97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09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88F-98DC-4A83-95B9-BE23E3EA97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5181600"/>
            <a:ext cx="5143500" cy="13208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6832600"/>
            <a:ext cx="5143500" cy="7112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800600" y="8473440"/>
            <a:ext cx="1714500" cy="487680"/>
          </a:xfrm>
        </p:spPr>
        <p:txBody>
          <a:bodyPr/>
          <a:lstStyle>
            <a:lvl1pPr>
              <a:defRPr sz="1400"/>
            </a:lvl1pPr>
          </a:lstStyle>
          <a:p>
            <a:fld id="{852D9E32-001B-405A-B164-11D9BAE918CF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173986" y="8473440"/>
            <a:ext cx="2606040" cy="48768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12114" y="8473440"/>
            <a:ext cx="914400" cy="487680"/>
          </a:xfrm>
        </p:spPr>
        <p:txBody>
          <a:bodyPr/>
          <a:lstStyle/>
          <a:p>
            <a:fld id="{6EB21B9C-AE65-4931-876E-6A441C026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78656" y="4864100"/>
            <a:ext cx="5486400" cy="17068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685800" y="6731000"/>
            <a:ext cx="5486400" cy="9144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678656" y="4864100"/>
            <a:ext cx="171450" cy="170688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685800" y="6731000"/>
            <a:ext cx="171450" cy="9144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E32-001B-405A-B164-11D9BAE918CF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1B9C-AE65-4931-876E-6A441C026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E32-001B-405A-B164-11D9BAE918CF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1B9C-AE65-4931-876E-6A441C026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1015325" y="4269269"/>
            <a:ext cx="78028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E32-001B-405A-B164-11D9BAE918CF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1B9C-AE65-4931-876E-6A441C026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6172200" cy="65836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62400"/>
            <a:ext cx="5143500" cy="14224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689600"/>
            <a:ext cx="5086350" cy="1524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8473440"/>
            <a:ext cx="1714500" cy="487680"/>
          </a:xfrm>
        </p:spPr>
        <p:txBody>
          <a:bodyPr/>
          <a:lstStyle/>
          <a:p>
            <a:fld id="{852D9E32-001B-405A-B164-11D9BAE918CF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3986" y="8473440"/>
            <a:ext cx="2606040" cy="487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386" y="8473440"/>
            <a:ext cx="1140714" cy="487680"/>
          </a:xfrm>
        </p:spPr>
        <p:txBody>
          <a:bodyPr/>
          <a:lstStyle/>
          <a:p>
            <a:fld id="{6EB21B9C-AE65-4931-876E-6A441C026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3759200"/>
            <a:ext cx="5486400" cy="17068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85800" y="3759200"/>
            <a:ext cx="171450" cy="170688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E32-001B-405A-B164-11D9BAE918CF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1B9C-AE65-4931-876E-6A441C026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74149" y="1621536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714500"/>
            <a:ext cx="3030141" cy="9144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6151" y="1727200"/>
            <a:ext cx="3031331" cy="9144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E32-001B-405A-B164-11D9BAE918CF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1B9C-AE65-4931-876E-6A441C026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290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48615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E32-001B-405A-B164-11D9BAE918CF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1B9C-AE65-4931-876E-6A441C026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E32-001B-405A-B164-11D9BAE918CF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1B9C-AE65-4931-876E-6A441C026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450" y="406400"/>
            <a:ext cx="1885950" cy="11176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743450" y="1625601"/>
            <a:ext cx="1885950" cy="6457951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E32-001B-405A-B164-11D9BAE918CF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1B9C-AE65-4931-876E-6A441C026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610264" y="4432300"/>
            <a:ext cx="80467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28600" y="406400"/>
            <a:ext cx="4286250" cy="762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67808"/>
            <a:ext cx="6172200" cy="899584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540000"/>
            <a:ext cx="6172200" cy="5693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625600"/>
            <a:ext cx="6172200" cy="7112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9E32-001B-405A-B164-11D9BAE918CF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1B9C-AE65-4931-876E-6A441C026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42900" y="667808"/>
            <a:ext cx="137160" cy="914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3208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1625600"/>
            <a:ext cx="6172200" cy="6547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800600" y="8475133"/>
            <a:ext cx="1716786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2D9E32-001B-405A-B164-11D9BAE918CF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173986" y="8475133"/>
            <a:ext cx="2628900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9486" y="8475133"/>
            <a:ext cx="148590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B21B9C-AE65-4931-876E-6A441C026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342900" y="15240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COMET 2010 Overview </a:t>
            </a:r>
            <a:r>
              <a:rPr lang="en-US" sz="2400" dirty="0" smtClean="0"/>
              <a:t>(Regular Testing)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College of Micronesia - FSM</a:t>
            </a:r>
          </a:p>
          <a:p>
            <a:r>
              <a:rPr lang="en-US" dirty="0" smtClean="0"/>
              <a:t>President’s Retreat</a:t>
            </a:r>
          </a:p>
          <a:p>
            <a:r>
              <a:rPr lang="en-US" dirty="0" smtClean="0"/>
              <a:t>September 22 – 24, 2010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COMET 2010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Essay –maximum of 50 points </a:t>
            </a:r>
          </a:p>
          <a:p>
            <a:r>
              <a:rPr lang="en-US" dirty="0" smtClean="0"/>
              <a:t>Math </a:t>
            </a:r>
            <a:r>
              <a:rPr lang="en-US" dirty="0" smtClean="0"/>
              <a:t>–maximum of 40 placement by mathematics course</a:t>
            </a:r>
          </a:p>
          <a:p>
            <a:r>
              <a:rPr lang="en-US" dirty="0" smtClean="0"/>
              <a:t>Reading </a:t>
            </a:r>
            <a:r>
              <a:rPr lang="en-US" dirty="0" smtClean="0"/>
              <a:t>comprehension –raw score and grade equivalent</a:t>
            </a:r>
          </a:p>
          <a:p>
            <a:r>
              <a:rPr lang="en-US" dirty="0" smtClean="0"/>
              <a:t>Reading </a:t>
            </a:r>
            <a:r>
              <a:rPr lang="en-US" dirty="0" smtClean="0"/>
              <a:t>vocabulary –raw score and grade equivalent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524012"/>
          <a:ext cx="5867401" cy="6781779"/>
        </p:xfrm>
        <a:graphic>
          <a:graphicData uri="http://schemas.openxmlformats.org/drawingml/2006/table">
            <a:tbl>
              <a:tblPr/>
              <a:tblGrid>
                <a:gridCol w="961464"/>
                <a:gridCol w="817070"/>
                <a:gridCol w="676195"/>
                <a:gridCol w="676195"/>
                <a:gridCol w="676195"/>
                <a:gridCol w="676195"/>
                <a:gridCol w="707892"/>
                <a:gridCol w="676195"/>
              </a:tblGrid>
              <a:tr h="2511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HighSchool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Students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Essay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 voc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 com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BEREA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CHS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CSC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CSDA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30.6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Faichuuk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MCHS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NMHS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Nukuno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PLHA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18.6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SCA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SNHSF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WHS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XAVIER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KHS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14.6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KSC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CCA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MHS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OHWA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OLMCHS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PICS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PSC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PSDA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24.8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OIHS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YHS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YSC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18.7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51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YSDA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28.3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24.2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19.9</a:t>
                      </a:r>
                    </a:p>
                  </a:txBody>
                  <a:tcPr marL="5644" marR="5644" marT="5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4572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COMET 2010 Averages (Regular)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04803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COMET 2010 Essay Distribution (Regular)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2" y="914402"/>
          <a:ext cx="6019801" cy="7391412"/>
        </p:xfrm>
        <a:graphic>
          <a:graphicData uri="http://schemas.openxmlformats.org/drawingml/2006/table">
            <a:tbl>
              <a:tblPr/>
              <a:tblGrid>
                <a:gridCol w="1050137"/>
                <a:gridCol w="709952"/>
                <a:gridCol w="709952"/>
                <a:gridCol w="709952"/>
                <a:gridCol w="709952"/>
                <a:gridCol w="709952"/>
                <a:gridCol w="709952"/>
                <a:gridCol w="709952"/>
              </a:tblGrid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High School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45+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40-44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35 - 39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30-34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25-29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20-24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&lt;20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BEREA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CCA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CSC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Faichuuk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KSC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NMHS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Nukuno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OHWA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OIHS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OLMCHS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PLHA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PSC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PSDA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SNHSF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XAVIER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YSC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YSDA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2"/>
          <a:ext cx="5791198" cy="7391412"/>
        </p:xfrm>
        <a:graphic>
          <a:graphicData uri="http://schemas.openxmlformats.org/drawingml/2006/table">
            <a:tbl>
              <a:tblPr/>
              <a:tblGrid>
                <a:gridCol w="1312610"/>
                <a:gridCol w="887398"/>
                <a:gridCol w="928996"/>
                <a:gridCol w="887398"/>
                <a:gridCol w="887398"/>
                <a:gridCol w="887398"/>
              </a:tblGrid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High School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12+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&amp; 11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&amp; 9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&amp; 7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Less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than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BEREA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CCA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CSC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Faichuuk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KSC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NMHS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Nukuno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OHWA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OIHS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OLMCHS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PLHA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PSC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PSDA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SNHSF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43.5%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XAVIER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62.1%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YHS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14.6%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YSC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12.2%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26.8%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43.9%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YSDA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443" marR="5443" marT="54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228603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COMET 2010 Reading Comprehension by Grade Level Equivalent (Regular)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COMET 2010 Math Placement (Regular)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838202"/>
          <a:ext cx="5943600" cy="7391404"/>
        </p:xfrm>
        <a:graphic>
          <a:graphicData uri="http://schemas.openxmlformats.org/drawingml/2006/table">
            <a:tbl>
              <a:tblPr/>
              <a:tblGrid>
                <a:gridCol w="1138668"/>
                <a:gridCol w="800822"/>
                <a:gridCol w="800822"/>
                <a:gridCol w="800822"/>
                <a:gridCol w="800822"/>
                <a:gridCol w="800822"/>
                <a:gridCol w="800822"/>
              </a:tblGrid>
              <a:tr h="254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HighSchool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BEREA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31.3%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18.8%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CCA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38.5%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46.2%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15.4%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CHS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11.5%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78.4%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CSC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34.9%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55.4%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CSDA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Faichuuk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KHS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39.4%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17.3%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19.7%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KSC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27.3%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31.8%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31.8%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MCHS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11.1%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66.7%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MHS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4.1%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15.1%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39.7%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8.2%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32.9%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NMHS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40.3%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22.6%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Nukuno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22.2%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22.2%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55.6%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OHWA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21.4%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28.6%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OIHS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38.2%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OLMCHS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57.1%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42.9%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PICS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29.2%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29.5%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29.5%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PLHA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36.8%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31.6%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21.1%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PSC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31.3%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29.7%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23.1%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PSDA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18.4%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15.8%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SCA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38.6%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15.9%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29.5%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SNHSF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14.5%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84.1%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WHS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18.4%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78.9%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XAVIER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24.1%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55.2%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YHS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11.7%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22.3%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19.4%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44.7%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YSC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19.5%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46.3%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29.3%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YSDA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1645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412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361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644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4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21.9%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39.1%</a:t>
                      </a: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286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COMET 2010 Placement by High School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2" y="914401"/>
          <a:ext cx="5791201" cy="7482743"/>
        </p:xfrm>
        <a:graphic>
          <a:graphicData uri="http://schemas.openxmlformats.org/drawingml/2006/table">
            <a:tbl>
              <a:tblPr/>
              <a:tblGrid>
                <a:gridCol w="931315"/>
                <a:gridCol w="524685"/>
                <a:gridCol w="918197"/>
                <a:gridCol w="1210052"/>
                <a:gridCol w="1351061"/>
                <a:gridCol w="855891"/>
              </a:tblGrid>
              <a:tr h="462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High School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Associates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 Develpmental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Certificate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accepted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BEREA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CCA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92.3%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CHS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17.3%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74.1%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68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Chuuk Campus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32.9%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59.6%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CSC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16.9%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65.1%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CSDA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Faichuuk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96.3%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KHS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34.6%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29.9%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KSC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18.2%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18.2%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31.8%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31.8%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MCHS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88.9%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MHS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18.9%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32.4%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33.8%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14.9%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Mortlock 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NMHS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20.6%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25.8%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34.3%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19.4%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Nukuno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22.2%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66.7%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OHWA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39.3%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OIHS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14.7%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35.3%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44.1%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OLMCHS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71.4%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PICS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445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24.7%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23.8%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34.4%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17.1%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PLHA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26.3%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42.1%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21.1%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PSC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33.8%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20.5%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PSDA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63.2%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21.1%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13.2%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SCA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54.5%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36.4%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SNHSF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WHS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18.4%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31.6%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46.1%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XAVIER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93.1%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YHS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29.1%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19.4%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28.2%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23.3%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YSC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24.4%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46.3%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YSDA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10.0%</a:t>
                      </a:r>
                    </a:p>
                  </a:txBody>
                  <a:tcPr marL="4916" marR="4916" marT="49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COMET 2010 Criteria for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3500" b="1" u="sng" dirty="0"/>
              <a:t>First criteria</a:t>
            </a:r>
            <a:r>
              <a:rPr lang="en-US" sz="3500" dirty="0"/>
              <a:t> placement was:</a:t>
            </a:r>
          </a:p>
          <a:p>
            <a:r>
              <a:rPr lang="en-US" sz="3500" dirty="0"/>
              <a:t> </a:t>
            </a:r>
          </a:p>
          <a:p>
            <a:r>
              <a:rPr lang="en-US" sz="3500" b="1" dirty="0"/>
              <a:t>Degree students</a:t>
            </a:r>
            <a:endParaRPr lang="en-US" sz="3500" dirty="0"/>
          </a:p>
          <a:p>
            <a:r>
              <a:rPr lang="en-US" sz="3500" dirty="0"/>
              <a:t>34 - 50 on the essay</a:t>
            </a:r>
          </a:p>
          <a:p>
            <a:r>
              <a:rPr lang="en-US" sz="3500" dirty="0"/>
              <a:t>8-9 grade level comprehension on the Gates/</a:t>
            </a:r>
            <a:r>
              <a:rPr lang="en-US" sz="3500" dirty="0" err="1"/>
              <a:t>McGinitie</a:t>
            </a:r>
            <a:r>
              <a:rPr lang="en-US" sz="3500" dirty="0"/>
              <a:t> Reading test</a:t>
            </a:r>
          </a:p>
          <a:p>
            <a:r>
              <a:rPr lang="en-US" sz="3500" b="1" dirty="0"/>
              <a:t> </a:t>
            </a:r>
            <a:r>
              <a:rPr lang="en-US" sz="3500" b="1" dirty="0" smtClean="0"/>
              <a:t>ACE </a:t>
            </a:r>
            <a:r>
              <a:rPr lang="en-US" sz="3500" b="1" dirty="0"/>
              <a:t>students</a:t>
            </a:r>
            <a:endParaRPr lang="en-US" sz="3500" dirty="0"/>
          </a:p>
          <a:p>
            <a:r>
              <a:rPr lang="en-US" sz="3500" dirty="0"/>
              <a:t>28 - 33 on the essay</a:t>
            </a:r>
          </a:p>
          <a:p>
            <a:r>
              <a:rPr lang="en-US" sz="3500" dirty="0"/>
              <a:t>6 - 7.9 grade level comprehension on the Gates/</a:t>
            </a:r>
            <a:r>
              <a:rPr lang="en-US" sz="3500" dirty="0" err="1"/>
              <a:t>McGinitie</a:t>
            </a:r>
            <a:r>
              <a:rPr lang="en-US" sz="3500" dirty="0"/>
              <a:t> Reading test</a:t>
            </a:r>
          </a:p>
          <a:p>
            <a:r>
              <a:rPr lang="en-US" sz="3500" b="1" dirty="0"/>
              <a:t> </a:t>
            </a:r>
            <a:r>
              <a:rPr lang="en-US" sz="3500" b="1" dirty="0" smtClean="0"/>
              <a:t>Certificate </a:t>
            </a:r>
            <a:r>
              <a:rPr lang="en-US" sz="3500" b="1" dirty="0"/>
              <a:t>students</a:t>
            </a:r>
            <a:endParaRPr lang="en-US" sz="3500" dirty="0"/>
          </a:p>
          <a:p>
            <a:r>
              <a:rPr lang="en-US" sz="3500" dirty="0"/>
              <a:t>20 - 27 on the essay	</a:t>
            </a:r>
          </a:p>
          <a:p>
            <a:r>
              <a:rPr lang="en-US" sz="3500" dirty="0"/>
              <a:t>4 - 5.9 grade level comprehension on the Gates/</a:t>
            </a:r>
            <a:r>
              <a:rPr lang="en-US" sz="3500" dirty="0" err="1"/>
              <a:t>McGinitie</a:t>
            </a:r>
            <a:r>
              <a:rPr lang="en-US" sz="3500" dirty="0"/>
              <a:t> Reading test</a:t>
            </a:r>
          </a:p>
          <a:p>
            <a:r>
              <a:rPr lang="en-US" sz="3500" dirty="0"/>
              <a:t> </a:t>
            </a:r>
          </a:p>
          <a:p>
            <a:r>
              <a:rPr lang="en-US" sz="3500" dirty="0"/>
              <a:t>The </a:t>
            </a:r>
            <a:r>
              <a:rPr lang="en-US" sz="3500" b="1" u="sng" dirty="0"/>
              <a:t>second criteria</a:t>
            </a:r>
            <a:r>
              <a:rPr lang="en-US" sz="3500" dirty="0"/>
              <a:t> used were (Since some students had scores high in maybe two areas, and were close in another area, each student's scores were checked individually):  </a:t>
            </a:r>
            <a:endParaRPr lang="en-US" sz="3500" dirty="0" smtClean="0"/>
          </a:p>
          <a:p>
            <a:endParaRPr lang="en-US" sz="3500" b="1" dirty="0"/>
          </a:p>
          <a:p>
            <a:r>
              <a:rPr lang="en-US" sz="3500" b="1" dirty="0" smtClean="0"/>
              <a:t>Degree </a:t>
            </a:r>
            <a:r>
              <a:rPr lang="en-US" sz="3500" b="1" dirty="0"/>
              <a:t>students</a:t>
            </a:r>
            <a:endParaRPr lang="en-US" sz="3500" dirty="0"/>
          </a:p>
          <a:p>
            <a:r>
              <a:rPr lang="en-US" sz="3500" dirty="0"/>
              <a:t>Gates comprehension score of 10th grade or higher and essay 28-34</a:t>
            </a:r>
          </a:p>
          <a:p>
            <a:r>
              <a:rPr lang="en-US" sz="3500" dirty="0"/>
              <a:t>34 on the essay; GE 8th grade; MS 096</a:t>
            </a:r>
          </a:p>
          <a:p>
            <a:r>
              <a:rPr lang="en-US" sz="3500" dirty="0"/>
              <a:t>42 on the essay; GE 7.8; MS 099</a:t>
            </a:r>
          </a:p>
          <a:p>
            <a:r>
              <a:rPr lang="en-US" sz="3500" dirty="0"/>
              <a:t> </a:t>
            </a:r>
            <a:r>
              <a:rPr lang="en-US" sz="3500" b="1" dirty="0" smtClean="0"/>
              <a:t>ACE </a:t>
            </a:r>
            <a:r>
              <a:rPr lang="en-US" sz="3500" b="1" dirty="0"/>
              <a:t>Students</a:t>
            </a:r>
            <a:r>
              <a:rPr lang="en-US" sz="3500" dirty="0"/>
              <a:t> – </a:t>
            </a:r>
          </a:p>
          <a:p>
            <a:r>
              <a:rPr lang="en-US" sz="3500" dirty="0"/>
              <a:t>Comp. of 10th grade or higher, but essays 20 - 28</a:t>
            </a:r>
          </a:p>
          <a:p>
            <a:r>
              <a:rPr lang="en-US" sz="3500" dirty="0"/>
              <a:t>Essay 28, GE 6 and MS 096</a:t>
            </a:r>
          </a:p>
          <a:p>
            <a:r>
              <a:rPr lang="en-US" sz="3500" dirty="0"/>
              <a:t>Essay 35, GE 6 and MS 099</a:t>
            </a:r>
          </a:p>
          <a:p>
            <a:r>
              <a:rPr lang="en-US" sz="3500" dirty="0"/>
              <a:t> </a:t>
            </a:r>
            <a:r>
              <a:rPr lang="en-US" sz="3500" b="1" dirty="0" smtClean="0"/>
              <a:t>Certificate </a:t>
            </a:r>
            <a:r>
              <a:rPr lang="en-US" sz="3500" b="1" dirty="0"/>
              <a:t>students</a:t>
            </a:r>
            <a:r>
              <a:rPr lang="en-US" sz="3500" dirty="0"/>
              <a:t> </a:t>
            </a:r>
          </a:p>
          <a:p>
            <a:r>
              <a:rPr lang="en-US" sz="3500" dirty="0"/>
              <a:t>GE on comprehension of 10th or higher, but essays below 20</a:t>
            </a:r>
          </a:p>
          <a:p>
            <a:r>
              <a:rPr lang="en-US" sz="3500" dirty="0"/>
              <a:t>Essay 20-28, GE 4, MS 096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290</TotalTime>
  <Words>1610</Words>
  <Application>Microsoft Office PowerPoint</Application>
  <PresentationFormat>On-screen Show (4:3)</PresentationFormat>
  <Paragraphs>1038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COMET 2010 Overview (Regular Testing)</vt:lpstr>
      <vt:lpstr>COMET 2010 Components</vt:lpstr>
      <vt:lpstr>Slide 3</vt:lpstr>
      <vt:lpstr>Slide 4</vt:lpstr>
      <vt:lpstr>Slide 5</vt:lpstr>
      <vt:lpstr>Slide 6</vt:lpstr>
      <vt:lpstr>Slide 7</vt:lpstr>
      <vt:lpstr>COMET 2010 Criteria for Selection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COMET 2010 Overview</dc:title>
  <dc:creator>jh</dc:creator>
  <cp:lastModifiedBy>jh</cp:lastModifiedBy>
  <cp:revision>15</cp:revision>
  <dcterms:created xsi:type="dcterms:W3CDTF">2010-09-19T07:10:51Z</dcterms:created>
  <dcterms:modified xsi:type="dcterms:W3CDTF">2010-09-20T09:00:25Z</dcterms:modified>
</cp:coreProperties>
</file>